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5"/>
  </p:notesMasterIdLst>
  <p:sldIdLst>
    <p:sldId id="259" r:id="rId2"/>
    <p:sldId id="304" r:id="rId3"/>
    <p:sldId id="305" r:id="rId4"/>
    <p:sldId id="306" r:id="rId5"/>
    <p:sldId id="260" r:id="rId6"/>
    <p:sldId id="307" r:id="rId7"/>
    <p:sldId id="291" r:id="rId8"/>
    <p:sldId id="266" r:id="rId9"/>
    <p:sldId id="261" r:id="rId10"/>
    <p:sldId id="270" r:id="rId11"/>
    <p:sldId id="308" r:id="rId12"/>
    <p:sldId id="295" r:id="rId13"/>
    <p:sldId id="273" r:id="rId14"/>
    <p:sldId id="274" r:id="rId15"/>
    <p:sldId id="275" r:id="rId16"/>
    <p:sldId id="292" r:id="rId17"/>
    <p:sldId id="293" r:id="rId18"/>
    <p:sldId id="301" r:id="rId19"/>
    <p:sldId id="303" r:id="rId20"/>
    <p:sldId id="277" r:id="rId21"/>
    <p:sldId id="294" r:id="rId22"/>
    <p:sldId id="296" r:id="rId23"/>
    <p:sldId id="297" r:id="rId24"/>
  </p:sldIdLst>
  <p:sldSz cx="12192000" cy="6858000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62" d="100"/>
          <a:sy n="62" d="100"/>
        </p:scale>
        <p:origin x="-2430" y="-11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6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57" d="100"/>
          <a:sy n="57" d="100"/>
        </p:scale>
        <p:origin x="16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B0EA58-D4AD-4445-A771-CD9C6F33FD0C}" type="datetimeFigureOut">
              <a:rPr lang="hr-HR"/>
              <a:pPr>
                <a:defRPr/>
              </a:pPr>
              <a:t>31.5.2019.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D48EE5-22F8-43EB-ADA8-19E455C0100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194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7411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FBB2D-67EA-4470-AEBF-01956CEB999B}" type="slidenum">
              <a:rPr lang="hr-H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r-H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6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9459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C2CBD-7D52-4635-BF3E-0A1D76AB7F4F}" type="slidenum">
              <a:rPr lang="hr-H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r-H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4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9459" name="Rezervirano mjesto broja slajd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42BF46B-3942-4AF1-99B4-24FB33BF4702}" type="slidenum">
              <a:rPr lang="hr-HR" sz="1200">
                <a:latin typeface="+mn-lt"/>
              </a:rPr>
              <a:pPr algn="r">
                <a:defRPr/>
              </a:pPr>
              <a:t>3</a:t>
            </a:fld>
            <a:endParaRPr lang="hr-HR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359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9459" name="Rezervirano mjesto broja slajd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C840481-3BF7-4851-98E7-40CD91895924}" type="slidenum">
              <a:rPr lang="hr-HR" sz="1200">
                <a:latin typeface="+mn-lt"/>
              </a:rPr>
              <a:pPr algn="r">
                <a:defRPr/>
              </a:pPr>
              <a:t>4</a:t>
            </a:fld>
            <a:endParaRPr lang="hr-HR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912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48EE5-22F8-43EB-ADA8-19E455C0100F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487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48EE5-22F8-43EB-ADA8-19E455C0100F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632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28675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1D0F6-EDF7-48CC-A803-F0A98C39821B}" type="slidenum">
              <a:rPr lang="hr-H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r-H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48EE5-22F8-43EB-ADA8-19E455C0100F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137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48EE5-22F8-43EB-ADA8-19E455C0100F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62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B9805-188C-45B4-B8ED-66BC8C1A7CDD}" type="datetime1">
              <a:rPr lang="hr-HR" smtClean="0"/>
              <a:t>31.5.2019.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6405-76F6-4B3D-ABAA-8E44579410E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E05C-3CE1-4C4E-8B9C-8EA08A07EF66}" type="datetime1">
              <a:rPr lang="hr-HR" smtClean="0"/>
              <a:t>31.5.2019.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34B3-CE40-43FC-B8DD-81A6F1CCA6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BDC2-C314-4543-94BE-1D06603B9DC6}" type="datetime1">
              <a:rPr lang="hr-HR" smtClean="0"/>
              <a:t>31.5.2019.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2151-E343-442F-AAFF-9E1BD9BB13E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59DC-8F5C-4D44-8C03-CA88258B5194}" type="datetime1">
              <a:rPr lang="hr-HR" smtClean="0"/>
              <a:t>31.5.2019.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Ramljak i Brodarec, KBCSM, Stručni skup " Izgradnja, upravljanje i evaluacija zbirki”, NSK, 12.04.2019.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818F5-AE92-443B-8C41-53B5F578C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427B-9050-424E-A838-5B60146DC858}" type="datetime1">
              <a:rPr lang="hr-HR" smtClean="0"/>
              <a:t>31.5.2019.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Ramljak i Brodarec, KBCSM, Stručni skup " Izgradnja, upravljanje i evaluacija zbirki”, NSK, 12.04.2019. 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4CC5-5EF1-44B7-8F23-4E2175B7D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C15B-490E-418C-8895-87437A526CAD}" type="datetime1">
              <a:rPr lang="hr-HR" smtClean="0"/>
              <a:t>31.5.2019.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86A0-988F-4D89-8C9F-CBDF636E1A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1DFA-903D-47E7-99D9-56B6FB2809B7}" type="datetime1">
              <a:rPr lang="hr-HR" smtClean="0"/>
              <a:t>31.5.2019.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6F9D-4B35-4406-9AE6-D339826873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216F4-BF15-4C4D-8D82-A6CA83E9F765}" type="datetime1">
              <a:rPr lang="hr-HR" smtClean="0"/>
              <a:t>31.5.2019.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4965-616E-4469-8E8C-8459CEE421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4B13-8551-44E5-9E3F-76E90EC258BC}" type="datetime1">
              <a:rPr lang="hr-HR" smtClean="0"/>
              <a:t>31.5.2019.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8120-FE5C-478B-9A2C-0DAFEC06764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9D32C-A0F0-42ED-8775-6CEE50A16458}" type="datetime1">
              <a:rPr lang="hr-HR" smtClean="0"/>
              <a:t>31.5.2019.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9047-E2E7-46FF-8C21-85298C28476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A087-7B6E-4EEC-AD64-2366A9922916}" type="datetime1">
              <a:rPr lang="hr-HR" smtClean="0"/>
              <a:t>31.5.2019.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BB30-8103-4486-9F94-2C097FE7B1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C1A4-4CD3-4FA5-9A58-8B864F448434}" type="datetime1">
              <a:rPr lang="hr-HR" smtClean="0"/>
              <a:t>31.5.2019.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B79B-63B8-44A8-AA0D-0DA635EE5DB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8863-510F-4F13-95FA-38727725431B}" type="datetime1">
              <a:rPr lang="hr-HR" smtClean="0"/>
              <a:t>31.5.2019.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449C-09F5-4EE0-8373-A35DF57BE27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8CA300-2821-4EF7-B732-F014410939EE}" type="datetime1">
              <a:rPr lang="hr-HR" smtClean="0"/>
              <a:t>31.5.2019.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164A4E-F739-439A-A8A6-61FA80DC42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75" r:id="rId12"/>
    <p:sldLayoutId id="2147483676" r:id="rId1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csm.hr/knjizni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rk.mef.hr/katalog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904875" y="290513"/>
            <a:ext cx="10515600" cy="38782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E-izvori </a:t>
            </a:r>
            <a:r>
              <a:rPr lang="hr-HR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dio zbirki u medicinskim knjižnicama: primjer Središnje knjižnice KBC Sestre milosrdnice u Zagrebu </a:t>
            </a:r>
            <a:r>
              <a:rPr lang="hr-HR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Gordana Ramljak, Antonija </a:t>
            </a:r>
            <a:r>
              <a:rPr lang="hr-H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Brodarec</a:t>
            </a:r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KBC Sestre milosrdnice, Zagreb</a:t>
            </a:r>
            <a:b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zervirano mjesto sadržaja 4"/>
          <p:cNvSpPr>
            <a:spLocks noGrp="1"/>
          </p:cNvSpPr>
          <p:nvPr>
            <p:ph type="body" sz="half" idx="2"/>
          </p:nvPr>
        </p:nvSpPr>
        <p:spPr>
          <a:xfrm>
            <a:off x="739775" y="2743200"/>
            <a:ext cx="10517188" cy="3753134"/>
          </a:xfrm>
        </p:spPr>
        <p:txBody>
          <a:bodyPr/>
          <a:lstStyle/>
          <a:p>
            <a:pPr algn="ctr" eaLnBrk="1" hangingPunct="1"/>
            <a:endParaRPr lang="hr-HR" sz="28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 eaLnBrk="1" hangingPunct="1"/>
            <a:endParaRPr lang="hr-HR" sz="28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 eaLnBrk="1" hangingPunct="1"/>
            <a:endParaRPr lang="hr-HR" sz="28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 eaLnBrk="1" hangingPunct="1"/>
            <a:r>
              <a:rPr lang="hr-HR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hr-HR" sz="2800" dirty="0">
                <a:latin typeface="Times New Roman" pitchFamily="18" charset="0"/>
                <a:cs typeface="Times New Roman" pitchFamily="18" charset="0"/>
                <a:hlinkClick r:id="rId3"/>
              </a:rPr>
              <a:t>://www.kbcsm.hr/knjiznica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Stručni skup „ Izgradnja, upravljanje i evaluacija zbirki”</a:t>
            </a:r>
            <a:br>
              <a:rPr lang="hr-H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Nacionalna i sveučilišna knjižnica u Zagrebu,  12.04.2019.</a:t>
            </a:r>
          </a:p>
          <a:p>
            <a:pPr algn="ctr" eaLnBrk="1" hangingPunct="1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 Oblik nabave u Knjižnici KBCSM </a:t>
            </a:r>
          </a:p>
        </p:txBody>
      </p:sp>
      <p:sp>
        <p:nvSpPr>
          <p:cNvPr id="25602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Razmjena za časopise</a:t>
            </a:r>
            <a:r>
              <a:rPr lang="hr-HR" dirty="0" smtClean="0">
                <a:latin typeface="Arial" charset="0"/>
              </a:rPr>
              <a:t>,</a:t>
            </a:r>
            <a:r>
              <a:rPr lang="hr-HR" dirty="0" smtClean="0"/>
              <a:t> koje izdaje KBCSM </a:t>
            </a:r>
          </a:p>
          <a:p>
            <a:pPr eaLnBrk="1" hangingPunct="1"/>
            <a:r>
              <a:rPr lang="hr-HR" dirty="0" smtClean="0"/>
              <a:t>Pokloni</a:t>
            </a:r>
          </a:p>
          <a:p>
            <a:pPr eaLnBrk="1" hangingPunct="1"/>
            <a:r>
              <a:rPr lang="hr-HR" dirty="0" smtClean="0"/>
              <a:t>Kupnja (vlastita sredstva, MZO)</a:t>
            </a:r>
          </a:p>
          <a:p>
            <a:pPr eaLnBrk="1" hangingPunct="1"/>
            <a:r>
              <a:rPr lang="hr-HR" dirty="0" smtClean="0"/>
              <a:t>Koordinacija (npr. strana periodika,  SZI 1991. -2001.)</a:t>
            </a:r>
          </a:p>
          <a:p>
            <a:pPr eaLnBrk="1" hangingPunct="1"/>
            <a:r>
              <a:rPr lang="hr-HR" dirty="0" err="1" smtClean="0"/>
              <a:t>Konzorcijalna</a:t>
            </a:r>
            <a:r>
              <a:rPr lang="hr-HR" dirty="0" smtClean="0"/>
              <a:t> nabava </a:t>
            </a:r>
            <a:endParaRPr lang="hr-HR" dirty="0" smtClean="0">
              <a:latin typeface="Arial" charset="0"/>
            </a:endParaRPr>
          </a:p>
          <a:p>
            <a:pPr eaLnBrk="1" hangingPunct="1"/>
            <a:endParaRPr lang="hr-HR" dirty="0" smtClean="0">
              <a:latin typeface="Arial" charset="0"/>
            </a:endParaRPr>
          </a:p>
          <a:p>
            <a:pPr eaLnBrk="1" hangingPunct="1"/>
            <a:r>
              <a:rPr lang="hr-HR" dirty="0" smtClean="0">
                <a:latin typeface="Arial" charset="0"/>
              </a:rPr>
              <a:t>Tiskani izvori</a:t>
            </a:r>
          </a:p>
          <a:p>
            <a:pPr eaLnBrk="1" hangingPunct="1"/>
            <a:r>
              <a:rPr lang="hr-HR" dirty="0" smtClean="0">
                <a:latin typeface="Arial" charset="0"/>
              </a:rPr>
              <a:t>E-izvori</a:t>
            </a:r>
          </a:p>
          <a:p>
            <a:pPr eaLnBrk="1" hangingPunct="1">
              <a:buFont typeface="Arial" charset="0"/>
              <a:buNone/>
            </a:pPr>
            <a:r>
              <a:rPr lang="hr-HR" dirty="0" smtClean="0"/>
              <a:t>     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hr-HR" sz="4000" smtClean="0">
                <a:latin typeface="Times New Roman" pitchFamily="18" charset="0"/>
              </a:rPr>
              <a:t>Znanstveni i stručni časopisi</a:t>
            </a:r>
            <a:r>
              <a:rPr lang="hr-HR" sz="4000" smtClean="0"/>
              <a:t/>
            </a:r>
            <a:br>
              <a:rPr lang="hr-HR" sz="4000" smtClean="0"/>
            </a:br>
            <a:r>
              <a:rPr lang="hr-HR" sz="3200" smtClean="0"/>
              <a:t>3 tekuća + 1 diskontinuiran (Symposia Otorinolaryngologica</a:t>
            </a:r>
            <a:r>
              <a:rPr lang="hr-HR" sz="4000" smtClean="0"/>
              <a:t>)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82754" y="1954213"/>
            <a:ext cx="3000440" cy="576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 smtClean="0"/>
              <a:t>1962 </a:t>
            </a:r>
            <a:endParaRPr lang="hr-HR" dirty="0"/>
          </a:p>
        </p:txBody>
      </p:sp>
      <p:sp>
        <p:nvSpPr>
          <p:cNvPr id="28675" name="Text Placeholder 7"/>
          <p:cNvSpPr>
            <a:spLocks noGrp="1"/>
          </p:cNvSpPr>
          <p:nvPr>
            <p:ph type="body" sz="half" idx="15"/>
          </p:nvPr>
        </p:nvSpPr>
        <p:spPr>
          <a:xfrm>
            <a:off x="1357313" y="2571750"/>
            <a:ext cx="2927350" cy="3589338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 smtClean="0"/>
              <a:t>1964</a:t>
            </a:r>
            <a:endParaRPr lang="hr-HR" dirty="0"/>
          </a:p>
        </p:txBody>
      </p:sp>
      <p:sp>
        <p:nvSpPr>
          <p:cNvPr id="28677" name="Text Placeholder 8"/>
          <p:cNvSpPr>
            <a:spLocks noGrp="1"/>
          </p:cNvSpPr>
          <p:nvPr>
            <p:ph type="body" sz="half" idx="16"/>
          </p:nvPr>
        </p:nvSpPr>
        <p:spPr>
          <a:xfrm>
            <a:off x="4576763" y="2571750"/>
            <a:ext cx="2947987" cy="3589338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mtClean="0"/>
              <a:t>1971</a:t>
            </a:r>
            <a:endParaRPr lang="hr-HR"/>
          </a:p>
        </p:txBody>
      </p:sp>
      <p:sp>
        <p:nvSpPr>
          <p:cNvPr id="28679" name="Text Placeholder 9"/>
          <p:cNvSpPr>
            <a:spLocks noGrp="1"/>
          </p:cNvSpPr>
          <p:nvPr>
            <p:ph type="body" sz="half" idx="17"/>
          </p:nvPr>
        </p:nvSpPr>
        <p:spPr>
          <a:xfrm>
            <a:off x="7829550" y="2571750"/>
            <a:ext cx="2932113" cy="3589338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286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763" y="2571750"/>
            <a:ext cx="28575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7788" y="2503488"/>
            <a:ext cx="2986087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6063" y="2571750"/>
            <a:ext cx="28575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1"/>
          <p:cNvSpPr>
            <a:spLocks noGrp="1"/>
          </p:cNvSpPr>
          <p:nvPr>
            <p:ph type="title"/>
          </p:nvPr>
        </p:nvSpPr>
        <p:spPr>
          <a:xfrm>
            <a:off x="1016000" y="411163"/>
            <a:ext cx="10515600" cy="1235075"/>
          </a:xfrm>
        </p:spPr>
        <p:txBody>
          <a:bodyPr/>
          <a:lstStyle/>
          <a:p>
            <a:pPr algn="ctr"/>
            <a:r>
              <a:rPr lang="hr-HR" sz="4000" dirty="0" smtClean="0">
                <a:latin typeface="Times New Roman" pitchFamily="18" charset="0"/>
              </a:rPr>
              <a:t/>
            </a:r>
            <a:br>
              <a:rPr lang="hr-HR" sz="4000" dirty="0" smtClean="0">
                <a:latin typeface="Times New Roman" pitchFamily="18" charset="0"/>
              </a:rPr>
            </a:br>
            <a:r>
              <a:rPr lang="hr-HR" sz="3600" dirty="0" smtClean="0">
                <a:latin typeface="Times New Roman" pitchFamily="18" charset="0"/>
              </a:rPr>
              <a:t>Koordinacija u nabavi strane periodike</a:t>
            </a:r>
            <a:br>
              <a:rPr lang="hr-HR" sz="3600" dirty="0" smtClean="0">
                <a:latin typeface="Times New Roman" pitchFamily="18" charset="0"/>
              </a:rPr>
            </a:br>
            <a:r>
              <a:rPr lang="hr-HR" sz="3600" dirty="0" smtClean="0">
                <a:latin typeface="Times New Roman" pitchFamily="18" charset="0"/>
              </a:rPr>
              <a:t> (SZI 1991. – 2001.) </a:t>
            </a:r>
            <a:br>
              <a:rPr lang="hr-HR" sz="3600" dirty="0" smtClean="0">
                <a:latin typeface="Times New Roman" pitchFamily="18" charset="0"/>
              </a:rPr>
            </a:br>
            <a:endParaRPr lang="hr-HR" sz="3600" dirty="0" smtClean="0"/>
          </a:p>
        </p:txBody>
      </p:sp>
      <p:sp>
        <p:nvSpPr>
          <p:cNvPr id="32770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Broj stranih biomedicinskih tiskanih časopisa u RH- podaci za 1992.godinu                 1354 časopisa </a:t>
            </a:r>
          </a:p>
          <a:p>
            <a:r>
              <a:rPr lang="hr-HR" sz="2400" i="1" dirty="0" smtClean="0">
                <a:solidFill>
                  <a:srgbClr val="CC0066"/>
                </a:solidFill>
                <a:cs typeface="Times New Roman" pitchFamily="18" charset="0"/>
              </a:rPr>
              <a:t>Damira Kraljević, Mladenka Bekavac, Gordana Ramljak, Anamarija </a:t>
            </a:r>
            <a:r>
              <a:rPr lang="hr-HR" sz="2400" i="1" dirty="0" err="1" smtClean="0">
                <a:solidFill>
                  <a:srgbClr val="CC0066"/>
                </a:solidFill>
                <a:cs typeface="Times New Roman" pitchFamily="18" charset="0"/>
              </a:rPr>
              <a:t>Laboš</a:t>
            </a:r>
            <a:r>
              <a:rPr lang="hr-HR" sz="2400" i="1" dirty="0" smtClean="0">
                <a:solidFill>
                  <a:srgbClr val="CC0066"/>
                </a:solidFill>
                <a:cs typeface="Times New Roman" pitchFamily="18" charset="0"/>
              </a:rPr>
              <a:t>. Zastupljenost stranih medicinskih časopisa u knjižnicama RH u 1992. godini. //Sažeci 29. skupštine Hrvatskog bibliotekarskog društva, Bizovačke Toplice, 22.-24.rujna 1994, str. 25 . (</a:t>
            </a:r>
            <a:r>
              <a:rPr lang="hr-HR" sz="2400" i="1" dirty="0" err="1" smtClean="0">
                <a:solidFill>
                  <a:srgbClr val="CC0066"/>
                </a:solidFill>
                <a:cs typeface="Times New Roman" pitchFamily="18" charset="0"/>
              </a:rPr>
              <a:t>poster</a:t>
            </a:r>
            <a:r>
              <a:rPr lang="hr-HR" sz="2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)         </a:t>
            </a:r>
          </a:p>
          <a:p>
            <a:pPr>
              <a:buFont typeface="Arial" charset="0"/>
              <a:buNone/>
            </a:pPr>
            <a:r>
              <a:rPr lang="hr-HR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70% (948) unikatnih naslova</a:t>
            </a:r>
          </a:p>
          <a:p>
            <a:pPr>
              <a:buFont typeface="Arial" charset="0"/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       1,7% (23)  naslova (opći i visoki IF) ponavlja se 7-14 puta </a:t>
            </a:r>
          </a:p>
          <a:p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Katalog periodike u biomedicinskim knjižnica RH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                      dostupno na  </a:t>
            </a:r>
            <a:r>
              <a:rPr lang="hr-HR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http://ark.mef.hr/katalog.htm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r-HR" sz="4000" smtClean="0">
                <a:latin typeface="Times New Roman" pitchFamily="18" charset="0"/>
              </a:rPr>
              <a:t>Koordinacija u nabavi strane periodike</a:t>
            </a:r>
            <a:br>
              <a:rPr lang="hr-HR" sz="4000" smtClean="0">
                <a:latin typeface="Times New Roman" pitchFamily="18" charset="0"/>
              </a:rPr>
            </a:br>
            <a:r>
              <a:rPr lang="hr-HR" sz="4000" smtClean="0">
                <a:latin typeface="Times New Roman" pitchFamily="18" charset="0"/>
              </a:rPr>
              <a:t> (SZI 1991. – 2001.) </a:t>
            </a:r>
            <a:br>
              <a:rPr lang="hr-HR" sz="4000" smtClean="0">
                <a:latin typeface="Times New Roman" pitchFamily="18" charset="0"/>
              </a:rPr>
            </a:br>
            <a:endParaRPr lang="hr-HR" sz="4000" smtClean="0">
              <a:latin typeface="Times New Roman" pitchFamily="18" charset="0"/>
            </a:endParaRPr>
          </a:p>
        </p:txBody>
      </p:sp>
      <p:sp>
        <p:nvSpPr>
          <p:cNvPr id="33794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hr-HR" u="sng" smtClean="0">
                <a:latin typeface="Times New Roman" pitchFamily="18" charset="0"/>
                <a:cs typeface="Times New Roman" pitchFamily="18" charset="0"/>
              </a:rPr>
              <a:t>Knjižnica KBSM (samostalna ustanova) </a:t>
            </a:r>
          </a:p>
          <a:p>
            <a:pPr marL="0" indent="0" eaLnBrk="1" hangingPunct="1">
              <a:buFont typeface="Arial" charset="0"/>
              <a:buNone/>
            </a:pPr>
            <a:r>
              <a:rPr lang="hr-HR" sz="2400" smtClean="0">
                <a:latin typeface="Times New Roman" pitchFamily="18" charset="0"/>
                <a:cs typeface="Times New Roman" pitchFamily="18" charset="0"/>
              </a:rPr>
              <a:t>       107 stranih tiskanih naslova (od toga 1/3 MZT) </a:t>
            </a:r>
          </a:p>
          <a:p>
            <a:pPr marL="0" indent="0" eaLnBrk="1" hangingPunct="1">
              <a:buFont typeface="Arial" charset="0"/>
              <a:buNone/>
            </a:pPr>
            <a:r>
              <a:rPr lang="hr-HR" sz="2400" smtClean="0">
                <a:latin typeface="Times New Roman" pitchFamily="18" charset="0"/>
                <a:cs typeface="Times New Roman" pitchFamily="18" charset="0"/>
              </a:rPr>
              <a:t>           2 </a:t>
            </a:r>
            <a:r>
              <a:rPr lang="hr-HR" sz="2400" smtClean="0"/>
              <a:t>indeksne/sekundarne publikacije (IM i CC)</a:t>
            </a:r>
          </a:p>
          <a:p>
            <a:pPr marL="0" indent="0" eaLnBrk="1" hangingPunct="1">
              <a:buFont typeface="Arial" charset="0"/>
              <a:buNone/>
            </a:pPr>
            <a:r>
              <a:rPr lang="hr-HR" u="sng" smtClean="0">
                <a:latin typeface="Times New Roman" pitchFamily="18" charset="0"/>
                <a:cs typeface="Times New Roman" pitchFamily="18" charset="0"/>
              </a:rPr>
              <a:t>Knjižnica Klinike za traumatologiju (samostalna ustanova</a:t>
            </a:r>
            <a:r>
              <a:rPr lang="hr-HR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 marL="0" indent="0" eaLnBrk="1" hangingPunct="1">
              <a:buFont typeface="Arial" charset="0"/>
              <a:buNone/>
            </a:pPr>
            <a:r>
              <a:rPr lang="hr-HR" sz="2400" smtClean="0">
                <a:latin typeface="Times New Roman" pitchFamily="18" charset="0"/>
                <a:cs typeface="Times New Roman" pitchFamily="18" charset="0"/>
              </a:rPr>
              <a:t>         25 stranih naslova (od toga 3 MZT</a:t>
            </a:r>
            <a:r>
              <a:rPr lang="hr-HR" smtClean="0">
                <a:latin typeface="Times New Roman" pitchFamily="18" charset="0"/>
                <a:cs typeface="Times New Roman" pitchFamily="18" charset="0"/>
              </a:rPr>
              <a:t>)    </a:t>
            </a:r>
          </a:p>
          <a:p>
            <a:pPr marL="0" indent="0" eaLnBrk="1" hangingPunct="1">
              <a:buFont typeface="Arial" charset="0"/>
              <a:buNone/>
            </a:pPr>
            <a:r>
              <a:rPr lang="hr-HR" u="sng" smtClean="0">
                <a:latin typeface="Times New Roman" pitchFamily="18" charset="0"/>
                <a:cs typeface="Times New Roman" pitchFamily="18" charset="0"/>
              </a:rPr>
              <a:t>Knjižnica Klinike za tumore (samostalna ustanova</a:t>
            </a:r>
            <a:r>
              <a:rPr lang="hr-HR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hr-HR" smtClean="0"/>
          </a:p>
          <a:p>
            <a:pPr marL="0" indent="0" eaLnBrk="1" hangingPunct="1">
              <a:buFont typeface="Arial" charset="0"/>
              <a:buNone/>
            </a:pPr>
            <a:r>
              <a:rPr lang="hr-HR" smtClean="0"/>
              <a:t>        </a:t>
            </a:r>
            <a:r>
              <a:rPr lang="hr-HR" sz="2400" smtClean="0">
                <a:latin typeface="Times New Roman" pitchFamily="18" charset="0"/>
              </a:rPr>
              <a:t>26 stranih     (od toga 18 MZT)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4270612" y="631190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pPr algn="ctr" eaLnBrk="1" hangingPunct="1"/>
            <a:r>
              <a:rPr lang="hr-HR" sz="3600" smtClean="0">
                <a:latin typeface="Times New Roman" pitchFamily="18" charset="0"/>
                <a:cs typeface="Times New Roman" pitchFamily="18" charset="0"/>
              </a:rPr>
              <a:t>Konzorcijalna nabava </a:t>
            </a:r>
            <a:br>
              <a:rPr lang="hr-HR" sz="3600" smtClean="0">
                <a:latin typeface="Times New Roman" pitchFamily="18" charset="0"/>
                <a:cs typeface="Times New Roman" pitchFamily="18" charset="0"/>
              </a:rPr>
            </a:br>
            <a:r>
              <a:rPr lang="hr-HR" sz="3600" smtClean="0">
                <a:latin typeface="Times New Roman" pitchFamily="18" charset="0"/>
                <a:cs typeface="Times New Roman" pitchFamily="18" charset="0"/>
              </a:rPr>
              <a:t>(2004. – danas)</a:t>
            </a:r>
          </a:p>
        </p:txBody>
      </p:sp>
      <p:sp>
        <p:nvSpPr>
          <p:cNvPr id="34818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530725"/>
          </a:xfrm>
        </p:spPr>
        <p:txBody>
          <a:bodyPr/>
          <a:lstStyle/>
          <a:p>
            <a:pPr eaLnBrk="1" hangingPunct="1"/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Radna skupina Povjerenstva za strane znanstvene časopise i baze podataka pri Ministarstvu znanosti, obrazovanja i športa RH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-   utvrđivanje liste stranih znanstvenih časopisa na temelju pristiglih  prijedloga/dotadašnje nabave institucija u sustavu znanosti i visokog obrazovanja </a:t>
            </a:r>
          </a:p>
          <a:p>
            <a:pPr eaLnBrk="1" hangingPunct="1"/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1353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naslova stranih časopisa u SZI Podsustavu biomedicine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r-HR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deduplikacija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996 unikatnih tiskanih stranih časopisa </a:t>
            </a:r>
            <a:endParaRPr lang="hr-H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Središnja knjižnica KBSM:   70 stranih naslova ( 41 </a:t>
            </a:r>
            <a:r>
              <a:rPr lang="hr-HR" sz="2400" dirty="0" err="1" smtClean="0">
                <a:latin typeface="Times New Roman" pitchFamily="18" charset="0"/>
                <a:cs typeface="Times New Roman" pitchFamily="18" charset="0"/>
              </a:rPr>
              <a:t>vl.sredstva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+ 29  MZOŠ)</a:t>
            </a:r>
          </a:p>
          <a:p>
            <a:pPr eaLnBrk="1" hangingPunct="1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Knjižnica Klinike za traumatologiju:  22 strana naslova ( 16 </a:t>
            </a:r>
            <a:r>
              <a:rPr lang="hr-HR" sz="2400" dirty="0" err="1" smtClean="0">
                <a:latin typeface="Times New Roman" pitchFamily="18" charset="0"/>
                <a:cs typeface="Times New Roman" pitchFamily="18" charset="0"/>
              </a:rPr>
              <a:t>vl.sredstva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+ 6 naslova MZOŠ)</a:t>
            </a:r>
          </a:p>
          <a:p>
            <a:pPr eaLnBrk="1" hangingPunct="1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Knjižnica Klinike za tumore:   23 strana naslova ( 4 </a:t>
            </a:r>
            <a:r>
              <a:rPr lang="hr-HR" sz="2400" dirty="0" err="1" smtClean="0">
                <a:latin typeface="Times New Roman" pitchFamily="18" charset="0"/>
                <a:cs typeface="Times New Roman" pitchFamily="18" charset="0"/>
              </a:rPr>
              <a:t>vl.sredstva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+ 19  MZOŠ)</a:t>
            </a:r>
            <a:r>
              <a:rPr lang="hr-HR" dirty="0" smtClean="0"/>
              <a:t>	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smtClean="0"/>
              <a:t> </a:t>
            </a:r>
            <a:r>
              <a:rPr lang="hr-HR" sz="3600" smtClean="0">
                <a:latin typeface="Times New Roman" pitchFamily="18" charset="0"/>
                <a:cs typeface="Times New Roman" pitchFamily="18" charset="0"/>
              </a:rPr>
              <a:t>Konzorcijalna nabava (2004. – danas)</a:t>
            </a:r>
            <a:br>
              <a:rPr lang="hr-HR" sz="3600" smtClean="0">
                <a:latin typeface="Times New Roman" pitchFamily="18" charset="0"/>
                <a:cs typeface="Times New Roman" pitchFamily="18" charset="0"/>
              </a:rPr>
            </a:br>
            <a:r>
              <a:rPr lang="hr-HR" sz="36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E-izvori</a:t>
            </a:r>
            <a:endParaRPr lang="hr-HR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Orijentacija MZOŠ-a  na kolekcije e-časopisa, e-knjige, e-baze </a:t>
            </a:r>
          </a:p>
          <a:p>
            <a:pPr eaLnBrk="1" hangingPunct="1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Pristup putem IP raspona za Knjižnicu KBC SM,  te Knjižnicu Klinike za traumatologiju i Klinike za tumore (znanstvene ustanove i znanstveno-nastavne baze) </a:t>
            </a:r>
          </a:p>
          <a:p>
            <a:pPr eaLnBrk="1" hangingPunct="1">
              <a:buFont typeface="Arial" charset="0"/>
              <a:buNone/>
            </a:pPr>
            <a:r>
              <a:rPr lang="hr-HR" sz="2400" u="sng" dirty="0" smtClean="0">
                <a:latin typeface="Times New Roman" pitchFamily="18" charset="0"/>
                <a:cs typeface="Times New Roman" pitchFamily="18" charset="0"/>
              </a:rPr>
              <a:t>Knjižnice  sve 3 ustanove za svoje zbirke i dalje nabavljaju vlastitim sredstvima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Arial" charset="0"/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   - tiskane domaće i inozemne knjige, </a:t>
            </a:r>
          </a:p>
          <a:p>
            <a:pPr eaLnBrk="1" hangingPunct="1">
              <a:buFont typeface="Arial" charset="0"/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   - tiskane i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elektroničke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inozemne časopise, koji nisu zastupljeni u </a:t>
            </a:r>
          </a:p>
          <a:p>
            <a:pPr eaLnBrk="1" hangingPunct="1">
              <a:buFont typeface="Arial" charset="0"/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           drugim knjižnicama ili nisu dio e-izvora u </a:t>
            </a:r>
            <a:r>
              <a:rPr lang="hr-HR" sz="2400" dirty="0" err="1" smtClean="0">
                <a:latin typeface="Times New Roman" pitchFamily="18" charset="0"/>
                <a:cs typeface="Times New Roman" pitchFamily="18" charset="0"/>
              </a:rPr>
              <a:t>konzorcijalnoj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nabavi</a:t>
            </a:r>
          </a:p>
          <a:p>
            <a:pPr eaLnBrk="1" hangingPunct="1">
              <a:buFont typeface="Arial" charset="0"/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    - online-baza kliničkih smjernica od 2015.- danas </a:t>
            </a:r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792941" y="617696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smtClean="0">
                <a:latin typeface="Times New Roman" pitchFamily="18" charset="0"/>
                <a:cs typeface="Times New Roman" pitchFamily="18" charset="0"/>
              </a:rPr>
              <a:t>E-izvori – SVE VAŽNIJI 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ja-JP" b="1" dirty="0" smtClean="0">
                <a:latin typeface="Times New Roman" pitchFamily="18" charset="0"/>
                <a:cs typeface="Times New Roman" pitchFamily="18" charset="0"/>
              </a:rPr>
              <a:t>SLOBODAN PRISTUP </a:t>
            </a:r>
            <a:r>
              <a:rPr lang="hr-HR" altLang="ja-JP" dirty="0" smtClean="0">
                <a:latin typeface="Times New Roman" pitchFamily="18" charset="0"/>
                <a:cs typeface="Times New Roman" pitchFamily="18" charset="0"/>
              </a:rPr>
              <a:t>u najvažniju bazu medicinskih informacija </a:t>
            </a:r>
            <a:r>
              <a:rPr lang="hr-HR" altLang="ja-JP" b="1" dirty="0" err="1" smtClean="0">
                <a:latin typeface="Times New Roman" pitchFamily="18" charset="0"/>
                <a:cs typeface="Times New Roman" pitchFamily="18" charset="0"/>
              </a:rPr>
              <a:t>Medline</a:t>
            </a:r>
            <a:r>
              <a:rPr lang="hr-HR" altLang="ja-JP" b="1" dirty="0" smtClean="0">
                <a:latin typeface="Times New Roman" pitchFamily="18" charset="0"/>
                <a:cs typeface="Times New Roman" pitchFamily="18" charset="0"/>
              </a:rPr>
              <a:t> 1996.</a:t>
            </a:r>
            <a:r>
              <a:rPr lang="hr-HR" altLang="ja-JP" dirty="0" smtClean="0">
                <a:latin typeface="Times New Roman" pitchFamily="18" charset="0"/>
                <a:cs typeface="Times New Roman" pitchFamily="18" charset="0"/>
              </a:rPr>
              <a:t> godine putem mrežnog sustava </a:t>
            </a:r>
            <a:r>
              <a:rPr lang="hr-HR" altLang="ja-JP" dirty="0" err="1" smtClean="0">
                <a:latin typeface="Times New Roman" pitchFamily="18" charset="0"/>
                <a:cs typeface="Times New Roman" pitchFamily="18" charset="0"/>
              </a:rPr>
              <a:t>PubMed</a:t>
            </a:r>
            <a:r>
              <a:rPr lang="hr-HR" altLang="ja-JP" dirty="0" smtClean="0">
                <a:latin typeface="Times New Roman" pitchFamily="18" charset="0"/>
                <a:cs typeface="Times New Roman" pitchFamily="18" charset="0"/>
              </a:rPr>
              <a:t> od izuzetnog je značaja za područje biomedicine </a:t>
            </a:r>
          </a:p>
          <a:p>
            <a:r>
              <a:rPr lang="hr-HR" altLang="ja-JP" b="1" dirty="0" smtClean="0">
                <a:latin typeface="Times New Roman" pitchFamily="18" charset="0"/>
                <a:cs typeface="Times New Roman" pitchFamily="18" charset="0"/>
              </a:rPr>
              <a:t>OTVORENI PRISTUP (OA) </a:t>
            </a:r>
            <a:r>
              <a:rPr lang="hr-HR" altLang="ja-JP" dirty="0" smtClean="0">
                <a:latin typeface="Times New Roman" pitchFamily="18" charset="0"/>
                <a:cs typeface="Times New Roman" pitchFamily="18" charset="0"/>
              </a:rPr>
              <a:t>- pojava i širenje otvorenog pristupa također imaju snažan učinak na formiranje knjižničnih zbirki, </a:t>
            </a:r>
          </a:p>
          <a:p>
            <a:r>
              <a:rPr lang="hr-HR" altLang="ja-JP" b="1" dirty="0" smtClean="0">
                <a:latin typeface="Times New Roman" pitchFamily="18" charset="0"/>
                <a:cs typeface="Times New Roman" pitchFamily="18" charset="0"/>
              </a:rPr>
              <a:t>ONLINE/E-BAZE</a:t>
            </a:r>
            <a:r>
              <a:rPr lang="hr-HR" altLang="ja-JP" dirty="0" smtClean="0">
                <a:latin typeface="Times New Roman" pitchFamily="18" charset="0"/>
                <a:cs typeface="Times New Roman" pitchFamily="18" charset="0"/>
              </a:rPr>
              <a:t>, poglavito inozemne </a:t>
            </a:r>
            <a:r>
              <a:rPr lang="hr-HR" altLang="ja-JP" dirty="0" smtClean="0">
                <a:latin typeface="Times New Roman" pitchFamily="18" charset="0"/>
              </a:rPr>
              <a:t>(baze cjelovitih tekstova, bibliografske, indeksne i </a:t>
            </a:r>
            <a:r>
              <a:rPr lang="hr-HR" altLang="ja-JP" dirty="0" err="1" smtClean="0">
                <a:latin typeface="Times New Roman" pitchFamily="18" charset="0"/>
              </a:rPr>
              <a:t>citatne</a:t>
            </a:r>
            <a:r>
              <a:rPr lang="hr-HR" altLang="ja-JP" dirty="0" smtClean="0">
                <a:latin typeface="Times New Roman" pitchFamily="18" charset="0"/>
              </a:rPr>
              <a:t>,  itd.)</a:t>
            </a:r>
            <a:r>
              <a:rPr lang="hr-HR" altLang="ja-JP" dirty="0" smtClean="0">
                <a:latin typeface="Times New Roman" pitchFamily="18" charset="0"/>
                <a:cs typeface="Times New Roman" pitchFamily="18" charset="0"/>
              </a:rPr>
              <a:t> su</a:t>
            </a:r>
            <a:r>
              <a:rPr lang="hr-HR" altLang="ja-JP" dirty="0" smtClean="0">
                <a:latin typeface="Times New Roman" pitchFamily="18" charset="0"/>
              </a:rPr>
              <a:t> </a:t>
            </a:r>
            <a:r>
              <a:rPr lang="hr-HR" altLang="ja-JP" dirty="0" smtClean="0">
                <a:latin typeface="Times New Roman" pitchFamily="18" charset="0"/>
                <a:cs typeface="Times New Roman" pitchFamily="18" charset="0"/>
              </a:rPr>
              <a:t>nezaobilazni izvor znanstvenih i stručnih informacija u biomedicini 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smtClean="0">
                <a:latin typeface="Times New Roman" pitchFamily="18" charset="0"/>
                <a:cs typeface="Times New Roman" pitchFamily="18" charset="0"/>
              </a:rPr>
              <a:t>E-izvori (vlastita sredstva)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Tiskani izvori -----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E-izvori</a:t>
            </a:r>
          </a:p>
          <a:p>
            <a:pPr marL="0" indent="0" algn="ctr">
              <a:buFont typeface="Arial" charset="0"/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ČASOPISI, E-KNJIGE</a:t>
            </a:r>
          </a:p>
          <a:p>
            <a:pPr marL="0" indent="0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2011.  – 2015. pretplata na 24 strana naslova časopisa (P, P+E, E)+ 10 razmjena (T)</a:t>
            </a:r>
          </a:p>
          <a:p>
            <a:pPr marL="0" indent="0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2016.   pretplata na 3 strana časopisa ( E )  + 9 (T)  razmjena; </a:t>
            </a:r>
          </a:p>
          <a:p>
            <a:pPr marL="0" indent="0">
              <a:buFont typeface="Arial" charset="0"/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        787 e-knjiga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2017.   1 strani časopis (E)  + 9 (T) + 6-knjiga OVID  </a:t>
            </a:r>
          </a:p>
          <a:p>
            <a:pPr marL="0" indent="0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2018.   1 strani časopis (E) + 9 (T) +  9 e-knjiga OVID</a:t>
            </a:r>
          </a:p>
          <a:p>
            <a:pPr marL="0" indent="0"/>
            <a:endParaRPr lang="hr-H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E-baze</a:t>
            </a:r>
            <a:r>
              <a:rPr lang="hr-HR" dirty="0" smtClean="0">
                <a:latin typeface="Arial" charset="0"/>
              </a:rPr>
              <a:t> 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latin typeface="Arial" charset="0"/>
              </a:rPr>
              <a:t>1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Online-baze /E-baze  MZOŠ (indeksne/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citatne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e-kolekcije, EBM – medicina utemeljena na dokazima)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slobodno dostupna baza od 1996.g. </a:t>
            </a:r>
          </a:p>
          <a:p>
            <a:pPr marL="0" indent="0"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e-baza kliničkih smjernica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vl.sredstvima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(2/3 BUDŽETA)</a:t>
            </a:r>
          </a:p>
          <a:p>
            <a:pPr>
              <a:buFont typeface="Arial" charset="0"/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2015.  e-baza klin. Smjernica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UpToDate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(4 godine, do 1.10.2019.) 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slov 1"/>
          <p:cNvSpPr>
            <a:spLocks noGrp="1"/>
          </p:cNvSpPr>
          <p:nvPr>
            <p:ph type="title" idx="4294967295"/>
          </p:nvPr>
        </p:nvSpPr>
        <p:spPr>
          <a:xfrm>
            <a:off x="660400" y="500063"/>
            <a:ext cx="10515600" cy="1325562"/>
          </a:xfrm>
        </p:spPr>
        <p:txBody>
          <a:bodyPr/>
          <a:lstStyle/>
          <a:p>
            <a:pPr algn="ctr"/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E-baza kliničkih smjernica</a:t>
            </a:r>
          </a:p>
        </p:txBody>
      </p:sp>
      <p:sp>
        <p:nvSpPr>
          <p:cNvPr id="49155" name="Rezervirano mjesto sadržaja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UpToDate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Pretplata (4 godine- kontrola porasta cijena)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Statistike korištenja rastu iz godine u godinu (korisnost informacija, popularizacija, navika)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25.469  pretraživanja (1.10.2015. – 1.10.2016.)    tjedno 498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34.580  pretraživanja (1.10.2016. – 1.9.2017.)      tjedno  651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35.242  pretraživanja  (1.10.2017. – 1.10.2018.)    tjedno 678</a:t>
            </a:r>
          </a:p>
        </p:txBody>
      </p:sp>
      <p:sp>
        <p:nvSpPr>
          <p:cNvPr id="4" name="Rezervirano mjesto podnožja 3"/>
          <p:cNvSpPr txBox="1">
            <a:spLocks noGrp="1"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tx1"/>
                </a:solidFill>
              </a:rPr>
              <a:t>Ramljak i </a:t>
            </a:r>
            <a:r>
              <a:rPr lang="hr-HR" dirty="0" err="1" smtClean="0">
                <a:solidFill>
                  <a:schemeClr val="tx1"/>
                </a:solidFill>
              </a:rPr>
              <a:t>Brodarec</a:t>
            </a:r>
            <a:r>
              <a:rPr lang="hr-HR" dirty="0" smtClean="0">
                <a:solidFill>
                  <a:schemeClr val="tx1"/>
                </a:solidFill>
              </a:rPr>
              <a:t>, KBCSM, Stručni skup " Izgradnja, upravljanje i evaluacija zbirki”, NSK, 12.04.2019. 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000" dirty="0" smtClean="0"/>
              <a:t>      </a:t>
            </a:r>
            <a:br>
              <a:rPr lang="hr-HR" sz="4000" dirty="0" smtClean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Klinički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bolnički centar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Sestre milosrdnice, Zagreb</a:t>
            </a:r>
            <a:r>
              <a:rPr lang="hr-HR" sz="4000" dirty="0" smtClean="0"/>
              <a:t>          </a:t>
            </a:r>
            <a:endParaRPr lang="hr-HR" sz="4000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120775" y="2125663"/>
            <a:ext cx="10233025" cy="4051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hr-HR" dirty="0" smtClean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3757613" y="63103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6288" y="2155825"/>
            <a:ext cx="537051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0038" y="4206875"/>
            <a:ext cx="3427412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0038" y="4176713"/>
            <a:ext cx="343376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703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100"/>
          </a:xfrm>
        </p:spPr>
        <p:txBody>
          <a:bodyPr/>
          <a:lstStyle/>
          <a:p>
            <a:pPr algn="ctr" eaLnBrk="1" hangingPunct="1"/>
            <a:r>
              <a:rPr lang="hr-HR" sz="4000" smtClean="0">
                <a:latin typeface="Times New Roman" pitchFamily="18" charset="0"/>
                <a:cs typeface="Times New Roman" pitchFamily="18" charset="0"/>
              </a:rPr>
              <a:t>E-knjige</a:t>
            </a:r>
          </a:p>
        </p:txBody>
      </p:sp>
      <p:sp>
        <p:nvSpPr>
          <p:cNvPr id="38914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pPr eaLnBrk="1" hangingPunct="1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E-knjige </a:t>
            </a:r>
          </a:p>
          <a:p>
            <a:pPr eaLnBrk="1" hangingPunct="1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RH – stručna e-knjiga na hrvatskom nije zaživjela</a:t>
            </a:r>
          </a:p>
          <a:p>
            <a:pPr eaLnBrk="1" hangingPunct="1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Biomedicina – engleski jezik</a:t>
            </a:r>
          </a:p>
          <a:p>
            <a:pPr eaLnBrk="1" hangingPunct="1"/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Zbirke e-knjiga ili nabava pojedinih knjiga VL.SREDSTVIMA</a:t>
            </a:r>
          </a:p>
          <a:p>
            <a:pPr eaLnBrk="1" hangingPunct="1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2016.    prve e-knjige,  797 e-knjiga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(izdanje 2015./2016.)</a:t>
            </a:r>
          </a:p>
          <a:p>
            <a:pPr eaLnBrk="1" hangingPunct="1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2017.     6 e-knjiga izdavača LWW/platforma OVID</a:t>
            </a:r>
          </a:p>
          <a:p>
            <a:pPr eaLnBrk="1" hangingPunct="1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2018.     9 e- knjiga izdavača LWW/platforma OVID </a:t>
            </a:r>
          </a:p>
          <a:p>
            <a:pPr eaLnBrk="1" hangingPunct="1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2019.  planovi za e-kolekciju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 pojedinačne knjige EBSCO, OVID</a:t>
            </a:r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E-KNJIGE    /statistika korištenja 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>
                <a:latin typeface="Times New Roman" pitchFamily="18" charset="0"/>
                <a:cs typeface="Times New Roman" pitchFamily="18" charset="0"/>
              </a:rPr>
              <a:t>2017.g. </a:t>
            </a:r>
          </a:p>
          <a:p>
            <a:r>
              <a:rPr lang="hr-HR" smtClean="0">
                <a:latin typeface="Times New Roman" pitchFamily="18" charset="0"/>
                <a:cs typeface="Times New Roman" pitchFamily="18" charset="0"/>
              </a:rPr>
              <a:t>286 OVID                                      4.295 Springer </a:t>
            </a:r>
          </a:p>
          <a:p>
            <a:endParaRPr lang="hr-HR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mtClean="0">
                <a:latin typeface="Times New Roman" pitchFamily="18" charset="0"/>
                <a:cs typeface="Times New Roman" pitchFamily="18" charset="0"/>
              </a:rPr>
              <a:t>2018. g.</a:t>
            </a:r>
          </a:p>
          <a:p>
            <a:r>
              <a:rPr lang="hr-HR" smtClean="0">
                <a:latin typeface="Times New Roman" pitchFamily="18" charset="0"/>
                <a:cs typeface="Times New Roman" pitchFamily="18" charset="0"/>
              </a:rPr>
              <a:t> 321 OVID                                     4.665 Springer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E-KNJIGE</a:t>
            </a:r>
            <a:endParaRPr lang="hr-HR" sz="4000" dirty="0" smtClean="0"/>
          </a:p>
        </p:txBody>
      </p:sp>
      <p:sp>
        <p:nvSpPr>
          <p:cNvPr id="40962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E-zbirka ili pojedinačne e-knjige  /GODINA IZDANJA!</a:t>
            </a:r>
          </a:p>
          <a:p>
            <a:r>
              <a:rPr lang="hr-HR" dirty="0" smtClean="0"/>
              <a:t>Kupnja ne pretplata</a:t>
            </a:r>
          </a:p>
          <a:p>
            <a:r>
              <a:rPr lang="hr-HR" dirty="0" smtClean="0"/>
              <a:t>Izdavač ili </a:t>
            </a:r>
            <a:r>
              <a:rPr lang="hr-HR" dirty="0" err="1" smtClean="0"/>
              <a:t>agregator</a:t>
            </a:r>
            <a:endParaRPr lang="hr-HR" dirty="0" smtClean="0"/>
          </a:p>
          <a:p>
            <a:r>
              <a:rPr lang="hr-HR" dirty="0" smtClean="0"/>
              <a:t>Platforma/PRISTUP</a:t>
            </a:r>
          </a:p>
          <a:p>
            <a:r>
              <a:rPr lang="hr-HR" dirty="0" smtClean="0"/>
              <a:t>Katalog / mrežna stranica </a:t>
            </a:r>
          </a:p>
          <a:p>
            <a:r>
              <a:rPr lang="hr-HR" dirty="0" err="1" smtClean="0"/>
              <a:t>Licencni</a:t>
            </a:r>
            <a:r>
              <a:rPr lang="hr-HR" dirty="0" smtClean="0"/>
              <a:t> ugovori, DRM, broj simultanih korisnika</a:t>
            </a:r>
          </a:p>
          <a:p>
            <a:r>
              <a:rPr lang="hr-HR" dirty="0" smtClean="0"/>
              <a:t>Popularizacija /edukacija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4229668" y="631190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64"/>
          </a:xfrm>
        </p:spPr>
        <p:txBody>
          <a:bodyPr/>
          <a:lstStyle/>
          <a:p>
            <a:pPr algn="ctr"/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 </a:t>
            </a:r>
          </a:p>
        </p:txBody>
      </p:sp>
      <p:sp>
        <p:nvSpPr>
          <p:cNvPr id="44034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85390"/>
            <a:ext cx="10515600" cy="5351888"/>
          </a:xfrm>
        </p:spPr>
        <p:txBody>
          <a:bodyPr/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Statistike korištenja e-izvora pokazuju da se biomedicinske e-knjige koriste više nego što se moglo pretpostaviti  (u biomedicini su časopisi značajniji izvor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 stručnih informacija nego knjige).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E-časopisi su i dalje vrlo važan i ažuran izvor znanstvenih informacija u biomedicini.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Visoke statistike korištenja e-baze kliničkih smjernica opravdavaju nabavu iako je cijena visoka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mini-konzorcij/ EU fondovi    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Kombinacijom tiskanih i e-izvora biomedicinskih informacija Knjižnica  KBCSM izgrađuje svoje zbirke kroz nabavu  vlastitim sredstvima te pristupom u e-izvore, koji se nabavljaju za znanstvene i akademske ustanove u RH.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Knjižnica KBCSM uspješno ispunjava temeljnu zadaće velike bolničke knjižnice, a to je potpora stručnom, znanstveno-nastavnom i istraživačkom radu. 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Cjeloživotno stručno i znanstveno usavršavanje zdravstvenog osoblja -&gt;  izravna korist društvo u cjelini  </a:t>
            </a:r>
          </a:p>
          <a:p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hr-HR" sz="4000" smtClean="0">
                <a:latin typeface="Times New Roman" pitchFamily="18" charset="0"/>
              </a:rPr>
              <a:t>Središnja knjižnica KBC </a:t>
            </a:r>
            <a:r>
              <a:rPr lang="hr-HR" sz="4000" smtClean="0">
                <a:latin typeface="Times New Roman" pitchFamily="18" charset="0"/>
                <a:cs typeface="Times New Roman" pitchFamily="18" charset="0"/>
              </a:rPr>
              <a:t>Sestre milosrdnice </a:t>
            </a:r>
            <a:endParaRPr lang="hr-HR" sz="3600" smtClean="0"/>
          </a:p>
        </p:txBody>
      </p:sp>
      <p:pic>
        <p:nvPicPr>
          <p:cNvPr id="43016" name="Picture 8" descr="_MG_5518 (640x42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363" y="1593850"/>
            <a:ext cx="9313862" cy="4500563"/>
          </a:xfrm>
          <a:prstGeom prst="rect">
            <a:avLst/>
          </a:prstGeom>
          <a:noFill/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254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hr-HR" sz="4000" smtClean="0">
                <a:latin typeface="Times New Roman" pitchFamily="18" charset="0"/>
              </a:rPr>
              <a:t>Središnja knjižnica KBC </a:t>
            </a:r>
            <a:r>
              <a:rPr lang="hr-HR" sz="4000" smtClean="0">
                <a:latin typeface="Times New Roman" pitchFamily="18" charset="0"/>
                <a:cs typeface="Times New Roman" pitchFamily="18" charset="0"/>
              </a:rPr>
              <a:t>Sestre milosrdnice </a:t>
            </a:r>
            <a:endParaRPr lang="hr-HR" sz="3600" smtClean="0"/>
          </a:p>
        </p:txBody>
      </p:sp>
      <p:sp>
        <p:nvSpPr>
          <p:cNvPr id="7" name="Rezervirano mjesto podnožja 6"/>
          <p:cNvSpPr txBox="1">
            <a:spLocks noGrp="1"/>
          </p:cNvSpPr>
          <p:nvPr/>
        </p:nvSpPr>
        <p:spPr>
          <a:xfrm>
            <a:off x="3757613" y="6310313"/>
            <a:ext cx="4114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  <p:pic>
        <p:nvPicPr>
          <p:cNvPr id="46085" name="Picture 5" descr="Središnja knjižnica 5541 (640x42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9638" y="1622425"/>
            <a:ext cx="7905750" cy="4221163"/>
          </a:xfrm>
          <a:prstGeom prst="rect">
            <a:avLst/>
          </a:prstGeom>
          <a:noFill/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tx1"/>
                </a:solidFill>
              </a:rPr>
              <a:t>Ramljak i </a:t>
            </a:r>
            <a:r>
              <a:rPr lang="hr-HR" dirty="0" err="1" smtClean="0">
                <a:solidFill>
                  <a:schemeClr val="tx1"/>
                </a:solidFill>
              </a:rPr>
              <a:t>Brodarec</a:t>
            </a:r>
            <a:r>
              <a:rPr lang="hr-HR" dirty="0" smtClean="0">
                <a:solidFill>
                  <a:schemeClr val="tx1"/>
                </a:solidFill>
              </a:rPr>
              <a:t>, KBCSM, Stručni skup " Izgradnja, upravljanje i evaluacija zbirki”, NSK, 12.04.2019. 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9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sz="4000" smtClean="0">
                <a:latin typeface="Times New Roman" pitchFamily="18" charset="0"/>
                <a:cs typeface="Times New Roman" pitchFamily="18" charset="0"/>
              </a:rPr>
              <a:t>Knjižnica KBC Sestre milosrdnice</a:t>
            </a:r>
          </a:p>
        </p:txBody>
      </p:sp>
      <p:sp>
        <p:nvSpPr>
          <p:cNvPr id="24578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specijalna medicinska tj. bolnička knjižnica </a:t>
            </a:r>
          </a:p>
          <a:p>
            <a:pPr eaLnBrk="1" hangingPunct="1"/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3 lokacije od 2010.</a:t>
            </a:r>
          </a:p>
          <a:p>
            <a:pPr eaLnBrk="1" hangingPunct="1"/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Središnja knjižnica, Vinogradska c. 29 </a:t>
            </a:r>
          </a:p>
          <a:p>
            <a:pPr eaLnBrk="1" hangingPunct="1"/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ogranci: Knjižnica KBCSM u </a:t>
            </a:r>
            <a:r>
              <a:rPr lang="hr-HR" sz="3600" dirty="0" err="1" smtClean="0">
                <a:latin typeface="Times New Roman" pitchFamily="18" charset="0"/>
                <a:cs typeface="Times New Roman" pitchFamily="18" charset="0"/>
              </a:rPr>
              <a:t>Draškovićevoj</a:t>
            </a:r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 19 (u Klinici za traumatologiju KBCSM) i </a:t>
            </a:r>
          </a:p>
          <a:p>
            <a:pPr eaLnBrk="1" hangingPunct="1"/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Knjižnica KBCSM u Ilici 197 (u Klinici za tumore KBCSM).</a:t>
            </a:r>
          </a:p>
          <a:p>
            <a:pPr eaLnBrk="1" hangingPunct="1"/>
            <a:endParaRPr lang="hr-HR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640013" y="11113"/>
            <a:ext cx="6389687" cy="6846887"/>
          </a:xfrm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Ramljak i Brodarec, KBCSM, Stručni skup " Izgradnja, upravljanje i evaluacija zbirki”, NSK, 12.04.2019.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1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slov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hr-HR" sz="4000" smtClean="0">
                <a:latin typeface="Times New Roman" pitchFamily="18" charset="0"/>
                <a:cs typeface="Times New Roman" pitchFamily="18" charset="0"/>
              </a:rPr>
              <a:t>Načela izgradnje zbirki</a:t>
            </a:r>
            <a:r>
              <a:rPr lang="hr-HR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mtClean="0">
                <a:latin typeface="Times New Roman" pitchFamily="18" charset="0"/>
                <a:cs typeface="Times New Roman" pitchFamily="18" charset="0"/>
              </a:rPr>
            </a:br>
            <a:endParaRPr lang="hr-HR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sz="3200" dirty="0" smtClean="0">
                <a:latin typeface="Times New Roman" pitchFamily="18" charset="0"/>
              </a:rPr>
              <a:t>Ustanova i korisnici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r-HR" sz="3200" dirty="0" smtClean="0">
                <a:latin typeface="Times New Roman" pitchFamily="18" charset="0"/>
              </a:rPr>
              <a:t>           </a:t>
            </a:r>
            <a:r>
              <a:rPr lang="hr-HR" dirty="0" smtClean="0">
                <a:latin typeface="Times New Roman" pitchFamily="18" charset="0"/>
              </a:rPr>
              <a:t>stručni, znanstveno-istraživački i znanstveno-nastavni rad </a:t>
            </a:r>
          </a:p>
          <a:p>
            <a:pPr eaLnBrk="1" hangingPunct="1">
              <a:defRPr/>
            </a:pPr>
            <a:r>
              <a:rPr lang="hr-HR" sz="3200" dirty="0" smtClean="0">
                <a:latin typeface="Times New Roman" pitchFamily="18" charset="0"/>
              </a:rPr>
              <a:t>Područje znanosti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r-HR" sz="3200" dirty="0" smtClean="0">
                <a:latin typeface="Times New Roman" pitchFamily="18" charset="0"/>
              </a:rPr>
              <a:t>           </a:t>
            </a:r>
            <a:r>
              <a:rPr lang="hr-HR" dirty="0" smtClean="0">
                <a:latin typeface="Times New Roman" pitchFamily="18" charset="0"/>
              </a:rPr>
              <a:t>biomedicina +</a:t>
            </a:r>
            <a:r>
              <a:rPr lang="hr-HR" sz="3200" dirty="0" smtClean="0">
                <a:latin typeface="Times New Roman" pitchFamily="18" charset="0"/>
              </a:rPr>
              <a:t>  </a:t>
            </a:r>
          </a:p>
          <a:p>
            <a:pPr eaLnBrk="1" hangingPunct="1">
              <a:defRPr/>
            </a:pPr>
            <a:r>
              <a:rPr lang="hr-HR" sz="3200" dirty="0" smtClean="0">
                <a:latin typeface="Times New Roman" pitchFamily="18" charset="0"/>
              </a:rPr>
              <a:t>Priroda informacija --</a:t>
            </a:r>
            <a:r>
              <a:rPr lang="hr-HR" sz="3200" dirty="0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hr-HR" dirty="0" smtClean="0">
                <a:latin typeface="Times New Roman" pitchFamily="18" charset="0"/>
                <a:sym typeface="Wingdings" pitchFamily="2" charset="2"/>
              </a:rPr>
              <a:t>vrste izvora    (P --- E)       (Č ---K)</a:t>
            </a:r>
          </a:p>
          <a:p>
            <a:pPr eaLnBrk="1" hangingPunct="1">
              <a:defRPr/>
            </a:pPr>
            <a:r>
              <a:rPr lang="hr-HR" sz="3200" dirty="0" smtClean="0">
                <a:latin typeface="Times New Roman" pitchFamily="18" charset="0"/>
                <a:sym typeface="Wingdings" pitchFamily="2" charset="2"/>
              </a:rPr>
              <a:t>Fin</a:t>
            </a:r>
            <a:r>
              <a:rPr lang="hr-HR" sz="3200" dirty="0" smtClean="0">
                <a:latin typeface="Times New Roman" pitchFamily="18" charset="0"/>
              </a:rPr>
              <a:t>ancijske mogućnosti -------------</a:t>
            </a:r>
            <a:r>
              <a:rPr lang="hr-HR" sz="3200" dirty="0" smtClean="0">
                <a:latin typeface="Times New Roman" pitchFamily="18" charset="0"/>
                <a:sym typeface="Wingdings" pitchFamily="2" charset="2"/>
              </a:rPr>
              <a:t> !!!  -- koordinacija, konzorciji </a:t>
            </a:r>
          </a:p>
          <a:p>
            <a:pPr eaLnBrk="1" hangingPunct="1">
              <a:defRPr/>
            </a:pPr>
            <a:r>
              <a:rPr lang="hr-HR" sz="3200" dirty="0" smtClean="0">
                <a:latin typeface="Times New Roman" pitchFamily="18" charset="0"/>
                <a:sym typeface="Wingdings" pitchFamily="2" charset="2"/>
              </a:rPr>
              <a:t>Potrebe i korištenje ----- </a:t>
            </a:r>
          </a:p>
          <a:p>
            <a:pPr eaLnBrk="1" hangingPunct="1">
              <a:defRPr/>
            </a:pPr>
            <a:endParaRPr lang="hr-HR" sz="3200" dirty="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r-HR" sz="3200" dirty="0" smtClean="0">
              <a:latin typeface="Times New Roman" pitchFamily="18" charset="0"/>
            </a:endParaRPr>
          </a:p>
        </p:txBody>
      </p:sp>
      <p:sp>
        <p:nvSpPr>
          <p:cNvPr id="4" name="Rezervirano mjesto podnožja 3"/>
          <p:cNvSpPr txBox="1">
            <a:spLocks noGrp="1"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tx1"/>
                </a:solidFill>
              </a:rPr>
              <a:t>Ramljak i </a:t>
            </a:r>
            <a:r>
              <a:rPr lang="hr-HR" dirty="0" err="1" smtClean="0">
                <a:solidFill>
                  <a:schemeClr val="tx1"/>
                </a:solidFill>
              </a:rPr>
              <a:t>Brodarec</a:t>
            </a:r>
            <a:r>
              <a:rPr lang="hr-HR" dirty="0" smtClean="0">
                <a:solidFill>
                  <a:schemeClr val="tx1"/>
                </a:solidFill>
              </a:rPr>
              <a:t>, KBCSM, Stručni skup " Izgradnja, upravljanje i evaluacija zbirki”, NSK, 12.04.2019</a:t>
            </a:r>
            <a:r>
              <a:rPr lang="hr-HR" dirty="0" smtClean="0"/>
              <a:t>. 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pPr algn="ctr" eaLnBrk="1" hangingPunct="1"/>
            <a:r>
              <a:rPr lang="hr-HR" sz="4000" smtClean="0">
                <a:latin typeface="Times New Roman" pitchFamily="18" charset="0"/>
              </a:rPr>
              <a:t>Ustanova i korisnici</a:t>
            </a:r>
          </a:p>
        </p:txBody>
      </p:sp>
      <p:sp>
        <p:nvSpPr>
          <p:cNvPr id="27650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90663"/>
            <a:ext cx="10850563" cy="4686300"/>
          </a:xfrm>
        </p:spPr>
        <p:txBody>
          <a:bodyPr/>
          <a:lstStyle/>
          <a:p>
            <a:pPr eaLnBrk="1" hangingPunct="1"/>
            <a:r>
              <a:rPr lang="hr-HR" sz="3200" dirty="0" smtClean="0">
                <a:latin typeface="Times New Roman" pitchFamily="18" charset="0"/>
              </a:rPr>
              <a:t>ustanova iz Upisnika znanstvenih organizacija pri MZO</a:t>
            </a:r>
          </a:p>
          <a:p>
            <a:pPr eaLnBrk="1" hangingPunct="1"/>
            <a:r>
              <a:rPr lang="hr-HR" sz="3200" dirty="0" smtClean="0">
                <a:latin typeface="Times New Roman" pitchFamily="18" charset="0"/>
              </a:rPr>
              <a:t>znanstveno-nastavna baza više fakulteta i sveučilišta (Sveučilište u Zagrebu: MF, SF, FBK, FF, ERF, KF, ZVU; MF Sveučilišta u Rijeci, Osijeku, Splitu, Sveučilište u Mostaru) </a:t>
            </a:r>
          </a:p>
          <a:p>
            <a:pPr eaLnBrk="1" hangingPunct="1"/>
            <a:r>
              <a:rPr lang="hr-HR" sz="3200" dirty="0" smtClean="0">
                <a:latin typeface="Times New Roman" pitchFamily="18" charset="0"/>
              </a:rPr>
              <a:t>zdravstvena ustanova  (1.149 kreveta)</a:t>
            </a:r>
          </a:p>
          <a:p>
            <a:pPr eaLnBrk="1" hangingPunct="1"/>
            <a:r>
              <a:rPr lang="hr-HR" sz="3200" dirty="0" smtClean="0">
                <a:latin typeface="Times New Roman" pitchFamily="18" charset="0"/>
              </a:rPr>
              <a:t>Broj svih djelatnika:  3.800</a:t>
            </a:r>
          </a:p>
          <a:p>
            <a:pPr eaLnBrk="1" hangingPunct="1"/>
            <a:r>
              <a:rPr lang="hr-HR" sz="3200" dirty="0" smtClean="0">
                <a:latin typeface="Times New Roman" pitchFamily="18" charset="0"/>
              </a:rPr>
              <a:t>Broj zdravstvenih djelatnika/suradnika: 2820 (VSS, VŠS, SSS)</a:t>
            </a:r>
          </a:p>
          <a:p>
            <a:pPr eaLnBrk="1" hangingPunct="1"/>
            <a:r>
              <a:rPr lang="hr-HR" sz="3200" dirty="0" smtClean="0">
                <a:latin typeface="Times New Roman" pitchFamily="18" charset="0"/>
              </a:rPr>
              <a:t>Broj djelatnika sa znanstvenim stupnjem : 273 (Z, ZN, N zvanje 158)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sz="4000" smtClean="0">
                <a:latin typeface="Times New Roman" pitchFamily="18" charset="0"/>
                <a:cs typeface="Times New Roman" pitchFamily="18" charset="0"/>
              </a:rPr>
              <a:t>Načela izgradnje zbirki</a:t>
            </a:r>
            <a:br>
              <a:rPr lang="hr-HR" sz="4000" smtClean="0">
                <a:latin typeface="Times New Roman" pitchFamily="18" charset="0"/>
                <a:cs typeface="Times New Roman" pitchFamily="18" charset="0"/>
              </a:rPr>
            </a:br>
            <a:endParaRPr lang="hr-HR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Od osnovnih načela za izgradnju knjižničnih zbirki u specijalnoj znanstvenoj  knjižnici najvažnije je </a:t>
            </a:r>
            <a:r>
              <a:rPr lang="hr-HR" b="1" dirty="0" smtClean="0"/>
              <a:t>načelo zastupljenosti određenog područja znanosti </a:t>
            </a:r>
            <a:r>
              <a:rPr lang="hr-HR" b="1" dirty="0" smtClean="0">
                <a:sym typeface="Wingdings" pitchFamily="2" charset="2"/>
              </a:rPr>
              <a:t> biomedicina  </a:t>
            </a:r>
            <a:endParaRPr lang="hr-HR" b="1" dirty="0" smtClean="0">
              <a:latin typeface="Arial" charset="0"/>
              <a:sym typeface="Wingdings" pitchFamily="2" charset="2"/>
            </a:endParaRPr>
          </a:p>
          <a:p>
            <a:pPr eaLnBrk="1" hangingPunct="1"/>
            <a:r>
              <a:rPr lang="hr-HR" b="1" dirty="0" smtClean="0"/>
              <a:t>biomedicinske informacije zastarijevaju jako brzo</a:t>
            </a:r>
          </a:p>
          <a:p>
            <a:pPr eaLnBrk="1" hangingPunct="1"/>
            <a:r>
              <a:rPr lang="hr-HR" b="1" dirty="0" smtClean="0"/>
              <a:t>Zbirke tekuće inozemne periodike  (P, P+E, E)</a:t>
            </a:r>
          </a:p>
          <a:p>
            <a:pPr eaLnBrk="1" hangingPunct="1"/>
            <a:r>
              <a:rPr lang="hr-HR" b="1" dirty="0" smtClean="0"/>
              <a:t>Zbirke tekuće domaće periodike  (P, E)</a:t>
            </a:r>
          </a:p>
          <a:p>
            <a:pPr eaLnBrk="1" hangingPunct="1"/>
            <a:r>
              <a:rPr lang="hr-HR" b="1" dirty="0" smtClean="0"/>
              <a:t>Sekundarne publikacije  (bibliografske, indeksne, </a:t>
            </a:r>
            <a:r>
              <a:rPr lang="hr-HR" b="1" dirty="0" err="1" smtClean="0"/>
              <a:t>citatne</a:t>
            </a:r>
            <a:r>
              <a:rPr lang="hr-HR" b="1" dirty="0" smtClean="0"/>
              <a:t>)    (E)                          </a:t>
            </a:r>
          </a:p>
          <a:p>
            <a:pPr eaLnBrk="1" hangingPunct="1"/>
            <a:r>
              <a:rPr lang="hr-HR" b="1" dirty="0" smtClean="0"/>
              <a:t>Monografske publikacije       </a:t>
            </a:r>
            <a:r>
              <a:rPr lang="hr-HR" b="1" dirty="0" err="1" smtClean="0"/>
              <a:t>Croatica</a:t>
            </a:r>
            <a:r>
              <a:rPr lang="hr-HR" b="1" dirty="0" smtClean="0"/>
              <a:t> (P)        inozemne (P, E)     </a:t>
            </a:r>
          </a:p>
          <a:p>
            <a:pPr eaLnBrk="1" hangingPunct="1"/>
            <a:endParaRPr lang="hr-HR" dirty="0" smtClean="0"/>
          </a:p>
          <a:p>
            <a:pPr eaLnBrk="1" hangingPunct="1"/>
            <a:endParaRPr lang="hr-HR" b="1" dirty="0" smtClean="0"/>
          </a:p>
          <a:p>
            <a:pPr eaLnBrk="1" hangingPunct="1"/>
            <a:endParaRPr lang="hr-HR" b="1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tx1"/>
                </a:solidFill>
              </a:rPr>
              <a:t>Ramljak i Brodarec, KBCSM, Stručni skup " Izgradnja, upravljanje i evaluacija zbirki”, NSK, 12.04.2019. 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1667</Words>
  <Application>Microsoft Office PowerPoint</Application>
  <PresentationFormat>Custom</PresentationFormat>
  <Paragraphs>177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     E-izvori kao dio zbirki u medicinskim knjižnicama: primjer Središnje knjižnice KBC Sestre milosrdnice u Zagrebu   Gordana Ramljak, Antonija Brodarec KBC Sestre milosrdnice, Zagreb   </vt:lpstr>
      <vt:lpstr>        Klinički bolnički centar Sestre milosrdnice, Zagreb          </vt:lpstr>
      <vt:lpstr>Središnja knjižnica KBC Sestre milosrdnice </vt:lpstr>
      <vt:lpstr>Središnja knjižnica KBC Sestre milosrdnice </vt:lpstr>
      <vt:lpstr>Knjižnica KBC Sestre milosrdnice</vt:lpstr>
      <vt:lpstr>PowerPoint Presentation</vt:lpstr>
      <vt:lpstr>Načela izgradnje zbirki </vt:lpstr>
      <vt:lpstr>Ustanova i korisnici</vt:lpstr>
      <vt:lpstr>Načela izgradnje zbirki </vt:lpstr>
      <vt:lpstr> Oblik nabave u Knjižnici KBCSM </vt:lpstr>
      <vt:lpstr>Znanstveni i stručni časopisi 3 tekuća + 1 diskontinuiran (Symposia Otorinolaryngologica)  </vt:lpstr>
      <vt:lpstr> Koordinacija u nabavi strane periodike  (SZI 1991. – 2001.)  </vt:lpstr>
      <vt:lpstr>Koordinacija u nabavi strane periodike  (SZI 1991. – 2001.)  </vt:lpstr>
      <vt:lpstr>Konzorcijalna nabava  (2004. – danas)</vt:lpstr>
      <vt:lpstr> Konzorcijalna nabava (2004. – danas)  E-izvori</vt:lpstr>
      <vt:lpstr>E-izvori – SVE VAŽNIJI </vt:lpstr>
      <vt:lpstr>E-izvori (vlastita sredstva)</vt:lpstr>
      <vt:lpstr>E-baze </vt:lpstr>
      <vt:lpstr>E-baza kliničkih smjernica</vt:lpstr>
      <vt:lpstr>E-knjige</vt:lpstr>
      <vt:lpstr>E-KNJIGE    /statistika korištenja </vt:lpstr>
      <vt:lpstr>E-KNJIGE</vt:lpstr>
      <vt:lpstr>Zaključak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lenovo</dc:creator>
  <cp:lastModifiedBy>Biblioteka</cp:lastModifiedBy>
  <cp:revision>112</cp:revision>
  <dcterms:created xsi:type="dcterms:W3CDTF">2019-04-08T17:09:21Z</dcterms:created>
  <dcterms:modified xsi:type="dcterms:W3CDTF">2019-05-31T13:16:51Z</dcterms:modified>
</cp:coreProperties>
</file>